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4" r:id="rId3"/>
    <p:sldId id="281" r:id="rId4"/>
    <p:sldId id="268" r:id="rId5"/>
    <p:sldId id="269" r:id="rId6"/>
    <p:sldId id="267" r:id="rId7"/>
    <p:sldId id="286" r:id="rId8"/>
    <p:sldId id="287" r:id="rId9"/>
    <p:sldId id="270" r:id="rId10"/>
    <p:sldId id="282" r:id="rId11"/>
    <p:sldId id="279" r:id="rId12"/>
    <p:sldId id="275" r:id="rId13"/>
    <p:sldId id="271" r:id="rId14"/>
    <p:sldId id="285" r:id="rId15"/>
    <p:sldId id="280" r:id="rId16"/>
    <p:sldId id="272" r:id="rId17"/>
    <p:sldId id="283" r:id="rId18"/>
    <p:sldId id="28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9" autoAdjust="0"/>
    <p:restoredTop sz="94809"/>
  </p:normalViewPr>
  <p:slideViewPr>
    <p:cSldViewPr snapToGrid="0" showGuides="1">
      <p:cViewPr varScale="1">
        <p:scale>
          <a:sx n="110" d="100"/>
          <a:sy n="110" d="100"/>
        </p:scale>
        <p:origin x="34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0463F9-1DBD-4AB2-8E28-97B51684995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23D387A-F78D-42B1-9B60-CAFB797B6D54}">
      <dgm:prSet phldrT="[Tekst]"/>
      <dgm:spPr/>
      <dgm:t>
        <a:bodyPr/>
        <a:lstStyle/>
        <a:p>
          <a:r>
            <a:rPr lang="nb-NO" dirty="0" smtClean="0"/>
            <a:t>Faglærer</a:t>
          </a:r>
          <a:endParaRPr lang="nb-NO" dirty="0"/>
        </a:p>
      </dgm:t>
    </dgm:pt>
    <dgm:pt modelId="{D1620459-D45E-4E69-9CC2-7831596F3D0E}" type="parTrans" cxnId="{FD9B65BC-3383-499A-9BBD-2181FC1154A9}">
      <dgm:prSet/>
      <dgm:spPr/>
      <dgm:t>
        <a:bodyPr/>
        <a:lstStyle/>
        <a:p>
          <a:endParaRPr lang="nb-NO"/>
        </a:p>
      </dgm:t>
    </dgm:pt>
    <dgm:pt modelId="{447640A2-C422-4F31-A385-862D555345E7}" type="sibTrans" cxnId="{FD9B65BC-3383-499A-9BBD-2181FC1154A9}">
      <dgm:prSet/>
      <dgm:spPr/>
      <dgm:t>
        <a:bodyPr/>
        <a:lstStyle/>
        <a:p>
          <a:endParaRPr lang="nb-NO"/>
        </a:p>
      </dgm:t>
    </dgm:pt>
    <dgm:pt modelId="{7C8F39FC-0270-4276-9585-9C6F045E8512}">
      <dgm:prSet phldrT="[Tekst]"/>
      <dgm:spPr/>
      <dgm:t>
        <a:bodyPr/>
        <a:lstStyle/>
        <a:p>
          <a:r>
            <a:rPr lang="nb-NO" dirty="0" smtClean="0"/>
            <a:t>Jobbkonsulent</a:t>
          </a:r>
          <a:endParaRPr lang="nb-NO" dirty="0"/>
        </a:p>
      </dgm:t>
    </dgm:pt>
    <dgm:pt modelId="{69CDF958-D96E-4B91-A156-6968D9F25F20}" type="parTrans" cxnId="{C0872E1D-EF3A-43EE-AAA1-EB10D46298FC}">
      <dgm:prSet/>
      <dgm:spPr/>
      <dgm:t>
        <a:bodyPr/>
        <a:lstStyle/>
        <a:p>
          <a:endParaRPr lang="nb-NO"/>
        </a:p>
      </dgm:t>
    </dgm:pt>
    <dgm:pt modelId="{36E26BCB-6099-45AD-8D4B-7A32B915F9CF}" type="sibTrans" cxnId="{C0872E1D-EF3A-43EE-AAA1-EB10D46298FC}">
      <dgm:prSet/>
      <dgm:spPr/>
      <dgm:t>
        <a:bodyPr/>
        <a:lstStyle/>
        <a:p>
          <a:endParaRPr lang="nb-NO"/>
        </a:p>
      </dgm:t>
    </dgm:pt>
    <dgm:pt modelId="{BD8D2D84-7E82-4329-9605-6900B4EFE35E}">
      <dgm:prSet phldrT="[Tekst]"/>
      <dgm:spPr/>
      <dgm:t>
        <a:bodyPr/>
        <a:lstStyle/>
        <a:p>
          <a:r>
            <a:rPr lang="nb-NO" dirty="0" smtClean="0"/>
            <a:t>Nav-veileder</a:t>
          </a:r>
          <a:endParaRPr lang="nb-NO" dirty="0"/>
        </a:p>
      </dgm:t>
    </dgm:pt>
    <dgm:pt modelId="{BED9D122-E150-4BBF-9368-A48BF8946856}" type="parTrans" cxnId="{1C360D22-4A79-4E5D-AB3E-E7CBD9E93293}">
      <dgm:prSet/>
      <dgm:spPr/>
      <dgm:t>
        <a:bodyPr/>
        <a:lstStyle/>
        <a:p>
          <a:endParaRPr lang="nb-NO"/>
        </a:p>
      </dgm:t>
    </dgm:pt>
    <dgm:pt modelId="{99181FF8-FA2C-4BA6-B290-21A6AE16471E}" type="sibTrans" cxnId="{1C360D22-4A79-4E5D-AB3E-E7CBD9E93293}">
      <dgm:prSet/>
      <dgm:spPr/>
      <dgm:t>
        <a:bodyPr/>
        <a:lstStyle/>
        <a:p>
          <a:endParaRPr lang="nb-NO"/>
        </a:p>
      </dgm:t>
    </dgm:pt>
    <dgm:pt modelId="{29B54BFA-B045-4304-9733-8BD0D1FE8885}" type="pres">
      <dgm:prSet presAssocID="{950463F9-1DBD-4AB2-8E28-97B516849956}" presName="compositeShape" presStyleCnt="0">
        <dgm:presLayoutVars>
          <dgm:chMax val="7"/>
          <dgm:dir/>
          <dgm:resizeHandles val="exact"/>
        </dgm:presLayoutVars>
      </dgm:prSet>
      <dgm:spPr/>
    </dgm:pt>
    <dgm:pt modelId="{2F6EB113-1AC4-4084-90AD-C9FCF65C4C85}" type="pres">
      <dgm:prSet presAssocID="{523D387A-F78D-42B1-9B60-CAFB797B6D54}" presName="circ1" presStyleLbl="vennNode1" presStyleIdx="0" presStyleCnt="3"/>
      <dgm:spPr/>
      <dgm:t>
        <a:bodyPr/>
        <a:lstStyle/>
        <a:p>
          <a:endParaRPr lang="nb-NO"/>
        </a:p>
      </dgm:t>
    </dgm:pt>
    <dgm:pt modelId="{3E18B946-0BC5-4891-97E6-454FF5494896}" type="pres">
      <dgm:prSet presAssocID="{523D387A-F78D-42B1-9B60-CAFB797B6D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2E9DED7-DDF7-43D9-8333-F004D4A98721}" type="pres">
      <dgm:prSet presAssocID="{7C8F39FC-0270-4276-9585-9C6F045E8512}" presName="circ2" presStyleLbl="vennNode1" presStyleIdx="1" presStyleCnt="3" custLinFactNeighborX="1054" custLinFactNeighborY="-2886"/>
      <dgm:spPr/>
      <dgm:t>
        <a:bodyPr/>
        <a:lstStyle/>
        <a:p>
          <a:endParaRPr lang="nb-NO"/>
        </a:p>
      </dgm:t>
    </dgm:pt>
    <dgm:pt modelId="{2169D1CB-9987-4E66-B461-EFBC0EEA9B81}" type="pres">
      <dgm:prSet presAssocID="{7C8F39FC-0270-4276-9585-9C6F045E85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29C3D7F-83BB-45E8-A70F-848B866CEDAB}" type="pres">
      <dgm:prSet presAssocID="{BD8D2D84-7E82-4329-9605-6900B4EFE35E}" presName="circ3" presStyleLbl="vennNode1" presStyleIdx="2" presStyleCnt="3" custLinFactNeighborX="-10248" custLinFactNeighborY="-2886"/>
      <dgm:spPr/>
      <dgm:t>
        <a:bodyPr/>
        <a:lstStyle/>
        <a:p>
          <a:endParaRPr lang="nb-NO"/>
        </a:p>
      </dgm:t>
    </dgm:pt>
    <dgm:pt modelId="{ACEC63E4-F4BF-4D9F-A755-0892BE3E8486}" type="pres">
      <dgm:prSet presAssocID="{BD8D2D84-7E82-4329-9605-6900B4EFE35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AC4CA28D-DBCD-414A-93B3-2835B8D4AAAE}" type="presOf" srcId="{523D387A-F78D-42B1-9B60-CAFB797B6D54}" destId="{3E18B946-0BC5-4891-97E6-454FF5494896}" srcOrd="1" destOrd="0" presId="urn:microsoft.com/office/officeart/2005/8/layout/venn1"/>
    <dgm:cxn modelId="{7C630B04-6851-4AAB-957A-F4B523E90CE9}" type="presOf" srcId="{950463F9-1DBD-4AB2-8E28-97B516849956}" destId="{29B54BFA-B045-4304-9733-8BD0D1FE8885}" srcOrd="0" destOrd="0" presId="urn:microsoft.com/office/officeart/2005/8/layout/venn1"/>
    <dgm:cxn modelId="{FD9B65BC-3383-499A-9BBD-2181FC1154A9}" srcId="{950463F9-1DBD-4AB2-8E28-97B516849956}" destId="{523D387A-F78D-42B1-9B60-CAFB797B6D54}" srcOrd="0" destOrd="0" parTransId="{D1620459-D45E-4E69-9CC2-7831596F3D0E}" sibTransId="{447640A2-C422-4F31-A385-862D555345E7}"/>
    <dgm:cxn modelId="{04FF5B4A-8DD6-4D61-BBCA-6A0D7D014EEB}" type="presOf" srcId="{BD8D2D84-7E82-4329-9605-6900B4EFE35E}" destId="{ACEC63E4-F4BF-4D9F-A755-0892BE3E8486}" srcOrd="1" destOrd="0" presId="urn:microsoft.com/office/officeart/2005/8/layout/venn1"/>
    <dgm:cxn modelId="{D44DE6BF-C39E-4C86-89D0-1E602E9E62E2}" type="presOf" srcId="{BD8D2D84-7E82-4329-9605-6900B4EFE35E}" destId="{929C3D7F-83BB-45E8-A70F-848B866CEDAB}" srcOrd="0" destOrd="0" presId="urn:microsoft.com/office/officeart/2005/8/layout/venn1"/>
    <dgm:cxn modelId="{8DDCF0F0-6E8B-4F28-AA9E-8A777CD0C092}" type="presOf" srcId="{523D387A-F78D-42B1-9B60-CAFB797B6D54}" destId="{2F6EB113-1AC4-4084-90AD-C9FCF65C4C85}" srcOrd="0" destOrd="0" presId="urn:microsoft.com/office/officeart/2005/8/layout/venn1"/>
    <dgm:cxn modelId="{1C360D22-4A79-4E5D-AB3E-E7CBD9E93293}" srcId="{950463F9-1DBD-4AB2-8E28-97B516849956}" destId="{BD8D2D84-7E82-4329-9605-6900B4EFE35E}" srcOrd="2" destOrd="0" parTransId="{BED9D122-E150-4BBF-9368-A48BF8946856}" sibTransId="{99181FF8-FA2C-4BA6-B290-21A6AE16471E}"/>
    <dgm:cxn modelId="{C0872E1D-EF3A-43EE-AAA1-EB10D46298FC}" srcId="{950463F9-1DBD-4AB2-8E28-97B516849956}" destId="{7C8F39FC-0270-4276-9585-9C6F045E8512}" srcOrd="1" destOrd="0" parTransId="{69CDF958-D96E-4B91-A156-6968D9F25F20}" sibTransId="{36E26BCB-6099-45AD-8D4B-7A32B915F9CF}"/>
    <dgm:cxn modelId="{02545981-7ACF-4242-BAFF-753C363C6786}" type="presOf" srcId="{7C8F39FC-0270-4276-9585-9C6F045E8512}" destId="{F2E9DED7-DDF7-43D9-8333-F004D4A98721}" srcOrd="0" destOrd="0" presId="urn:microsoft.com/office/officeart/2005/8/layout/venn1"/>
    <dgm:cxn modelId="{047F9BF4-FB25-4D53-BDF7-C8ADCE142AC1}" type="presOf" srcId="{7C8F39FC-0270-4276-9585-9C6F045E8512}" destId="{2169D1CB-9987-4E66-B461-EFBC0EEA9B81}" srcOrd="1" destOrd="0" presId="urn:microsoft.com/office/officeart/2005/8/layout/venn1"/>
    <dgm:cxn modelId="{6A075D13-12CE-48D5-AF89-030C8EA784F2}" type="presParOf" srcId="{29B54BFA-B045-4304-9733-8BD0D1FE8885}" destId="{2F6EB113-1AC4-4084-90AD-C9FCF65C4C85}" srcOrd="0" destOrd="0" presId="urn:microsoft.com/office/officeart/2005/8/layout/venn1"/>
    <dgm:cxn modelId="{1BF41A84-7A02-4EE4-B3CE-D92C1CE00457}" type="presParOf" srcId="{29B54BFA-B045-4304-9733-8BD0D1FE8885}" destId="{3E18B946-0BC5-4891-97E6-454FF5494896}" srcOrd="1" destOrd="0" presId="urn:microsoft.com/office/officeart/2005/8/layout/venn1"/>
    <dgm:cxn modelId="{50A5E099-FF4E-477E-9B68-525D37108598}" type="presParOf" srcId="{29B54BFA-B045-4304-9733-8BD0D1FE8885}" destId="{F2E9DED7-DDF7-43D9-8333-F004D4A98721}" srcOrd="2" destOrd="0" presId="urn:microsoft.com/office/officeart/2005/8/layout/venn1"/>
    <dgm:cxn modelId="{89C11768-A673-496C-8483-EA469F703865}" type="presParOf" srcId="{29B54BFA-B045-4304-9733-8BD0D1FE8885}" destId="{2169D1CB-9987-4E66-B461-EFBC0EEA9B81}" srcOrd="3" destOrd="0" presId="urn:microsoft.com/office/officeart/2005/8/layout/venn1"/>
    <dgm:cxn modelId="{12E87B79-C6B5-497B-999E-C02A905864A6}" type="presParOf" srcId="{29B54BFA-B045-4304-9733-8BD0D1FE8885}" destId="{929C3D7F-83BB-45E8-A70F-848B866CEDAB}" srcOrd="4" destOrd="0" presId="urn:microsoft.com/office/officeart/2005/8/layout/venn1"/>
    <dgm:cxn modelId="{C89C21AE-B67A-48EC-9C91-2A66B3C92D2E}" type="presParOf" srcId="{29B54BFA-B045-4304-9733-8BD0D1FE8885}" destId="{ACEC63E4-F4BF-4D9F-A755-0892BE3E84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EB113-1AC4-4084-90AD-C9FCF65C4C85}">
      <dsp:nvSpPr>
        <dsp:cNvPr id="0" name=""/>
        <dsp:cNvSpPr/>
      </dsp:nvSpPr>
      <dsp:spPr>
        <a:xfrm>
          <a:off x="1057120" y="32553"/>
          <a:ext cx="1562580" cy="15625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Faglærer</a:t>
          </a:r>
          <a:endParaRPr lang="nb-NO" sz="1100" kern="1200" dirty="0"/>
        </a:p>
      </dsp:txBody>
      <dsp:txXfrm>
        <a:off x="1265464" y="306005"/>
        <a:ext cx="1145892" cy="703161"/>
      </dsp:txXfrm>
    </dsp:sp>
    <dsp:sp modelId="{F2E9DED7-DDF7-43D9-8333-F004D4A98721}">
      <dsp:nvSpPr>
        <dsp:cNvPr id="0" name=""/>
        <dsp:cNvSpPr/>
      </dsp:nvSpPr>
      <dsp:spPr>
        <a:xfrm>
          <a:off x="1637421" y="964070"/>
          <a:ext cx="1562580" cy="15625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Jobbkonsulent</a:t>
          </a:r>
          <a:endParaRPr lang="nb-NO" sz="1100" kern="1200" dirty="0"/>
        </a:p>
      </dsp:txBody>
      <dsp:txXfrm>
        <a:off x="2115310" y="1367737"/>
        <a:ext cx="937548" cy="859419"/>
      </dsp:txXfrm>
    </dsp:sp>
    <dsp:sp modelId="{929C3D7F-83BB-45E8-A70F-848B866CEDAB}">
      <dsp:nvSpPr>
        <dsp:cNvPr id="0" name=""/>
        <dsp:cNvSpPr/>
      </dsp:nvSpPr>
      <dsp:spPr>
        <a:xfrm>
          <a:off x="333156" y="964070"/>
          <a:ext cx="1562580" cy="15625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Nav-veileder</a:t>
          </a:r>
          <a:endParaRPr lang="nb-NO" sz="1100" kern="1200" dirty="0"/>
        </a:p>
      </dsp:txBody>
      <dsp:txXfrm>
        <a:off x="480299" y="1367737"/>
        <a:ext cx="937548" cy="85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9460" y="5751574"/>
            <a:ext cx="2002540" cy="110642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514351" cy="856490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618000" y="1026128"/>
            <a:ext cx="11574000" cy="31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8000" y="5232115"/>
            <a:ext cx="4602653" cy="1154162"/>
          </a:xfrm>
        </p:spPr>
        <p:txBody>
          <a:bodyPr wrap="square" anchor="t" anchorCtr="0">
            <a:spAutoFit/>
          </a:bodyPr>
          <a:lstStyle>
            <a:lvl1pPr algn="l">
              <a:defRPr sz="37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618000" y="1566196"/>
            <a:ext cx="5040630" cy="129616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08000" anchor="t" anchorCtr="1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5220653" y="3168396"/>
            <a:ext cx="1656207" cy="1692211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08000" anchor="t" anchorCtr="1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434929" y="504063"/>
            <a:ext cx="3960495" cy="435654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08000" anchor="t" anchorCtr="1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660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28104" y="2520777"/>
            <a:ext cx="5191696" cy="396003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520777"/>
            <a:ext cx="5181600" cy="396003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2FCD-B36A-444B-B7E4-3CA617512617}" type="datetimeFigureOut">
              <a:rPr lang="nb-NO" smtClean="0"/>
              <a:t>24.01.2018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2378-6C31-4B32-9995-CBD6668B3C2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118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2FCD-B36A-444B-B7E4-3CA617512617}" type="datetimeFigureOut">
              <a:rPr lang="nb-NO" smtClean="0"/>
              <a:t>24.01.2018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2378-6C31-4B32-9995-CBD6668B3C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948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2FCD-B36A-444B-B7E4-3CA617512617}" type="datetimeFigureOut">
              <a:rPr lang="nb-NO" smtClean="0"/>
              <a:t>24.01.2018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2378-6C31-4B32-9995-CBD6668B3C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922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742950" y="4266533"/>
            <a:ext cx="10600754" cy="22142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4D4D4F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42155" y="5028300"/>
            <a:ext cx="7368445" cy="538609"/>
          </a:xfrm>
        </p:spPr>
        <p:txBody>
          <a:bodyPr wrap="square" anchor="t" anchorCtr="0">
            <a:spAutoFit/>
          </a:bodyPr>
          <a:lstStyle>
            <a:lvl1pPr>
              <a:defRPr sz="3500">
                <a:solidFill>
                  <a:srgbClr val="4D4D4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42155" y="4713546"/>
            <a:ext cx="7368445" cy="276999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800" cap="all" baseline="0">
                <a:solidFill>
                  <a:srgbClr val="4D4D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185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rø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742950" y="4266533"/>
            <a:ext cx="10600754" cy="22142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4D4D4F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42155" y="5028300"/>
            <a:ext cx="7368445" cy="538609"/>
          </a:xfrm>
        </p:spPr>
        <p:txBody>
          <a:bodyPr wrap="square" anchor="t" anchorCtr="0">
            <a:spAutoFit/>
          </a:bodyPr>
          <a:lstStyle>
            <a:lvl1pPr>
              <a:defRPr sz="3500">
                <a:solidFill>
                  <a:srgbClr val="4D4D4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42155" y="4713546"/>
            <a:ext cx="7368445" cy="276999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800" cap="all" baseline="0">
                <a:solidFill>
                  <a:srgbClr val="4D4D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800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l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742950" y="4266533"/>
            <a:ext cx="10600754" cy="22142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4D4D4F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42155" y="5028300"/>
            <a:ext cx="7368445" cy="538609"/>
          </a:xfrm>
        </p:spPr>
        <p:txBody>
          <a:bodyPr wrap="square" anchor="t" anchorCtr="0">
            <a:spAutoFit/>
          </a:bodyPr>
          <a:lstStyle>
            <a:lvl1pPr>
              <a:defRPr sz="3500">
                <a:solidFill>
                  <a:srgbClr val="4D4D4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42155" y="4713546"/>
            <a:ext cx="7368445" cy="276999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800" cap="all" baseline="0">
                <a:solidFill>
                  <a:srgbClr val="4D4D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3179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742950" y="4266533"/>
            <a:ext cx="10600754" cy="22142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4D4D4F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42155" y="5028300"/>
            <a:ext cx="7368445" cy="538609"/>
          </a:xfrm>
        </p:spPr>
        <p:txBody>
          <a:bodyPr wrap="square" anchor="t" anchorCtr="0">
            <a:spAutoFit/>
          </a:bodyPr>
          <a:lstStyle>
            <a:lvl1pPr>
              <a:defRPr sz="3500">
                <a:solidFill>
                  <a:srgbClr val="4D4D4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42155" y="4713546"/>
            <a:ext cx="7368445" cy="276999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800" cap="all" baseline="0">
                <a:solidFill>
                  <a:srgbClr val="4D4D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4710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2FCD-B36A-444B-B7E4-3CA617512617}" type="datetimeFigureOut">
              <a:rPr lang="nb-NO" smtClean="0"/>
              <a:t>24.01.2018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2378-6C31-4B32-9995-CBD6668B3C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589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0" y="971264"/>
            <a:ext cx="4878610" cy="588673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08000" anchor="t" anchorCtr="1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24714" y="1606207"/>
            <a:ext cx="5629085" cy="421654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24714" y="2520778"/>
            <a:ext cx="5629085" cy="396003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2FCD-B36A-444B-B7E4-3CA617512617}" type="datetimeFigureOut">
              <a:rPr lang="nb-NO" smtClean="0"/>
              <a:t>24.01.2018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2378-6C31-4B32-9995-CBD6668B3C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88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+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8"/>
          <p:cNvSpPr>
            <a:spLocks noGrp="1"/>
          </p:cNvSpPr>
          <p:nvPr>
            <p:ph type="pic" sz="quarter" idx="14"/>
          </p:nvPr>
        </p:nvSpPr>
        <p:spPr>
          <a:xfrm>
            <a:off x="0" y="4071252"/>
            <a:ext cx="4878610" cy="278674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08000" anchor="t" anchorCtr="1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7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0" y="971264"/>
            <a:ext cx="4878610" cy="278674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08000" anchor="t" anchorCtr="1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24714" y="1606207"/>
            <a:ext cx="5629085" cy="421654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24714" y="2520778"/>
            <a:ext cx="5629085" cy="396003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2FCD-B36A-444B-B7E4-3CA617512617}" type="datetimeFigureOut">
              <a:rPr lang="nb-NO" smtClean="0"/>
              <a:t>24.01.2018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2378-6C31-4B32-9995-CBD6668B3C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571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977" cy="685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7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97231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8104" y="1606207"/>
            <a:ext cx="10525696" cy="4216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8104" y="2520778"/>
            <a:ext cx="10525696" cy="39600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578772"/>
            <a:ext cx="2743200" cy="1846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rgbClr val="4D4D4F"/>
                </a:solidFill>
              </a:defRPr>
            </a:lvl1pPr>
          </a:lstStyle>
          <a:p>
            <a:fld id="{6BAE2FCD-B36A-444B-B7E4-3CA617512617}" type="datetimeFigureOut">
              <a:rPr lang="nb-NO" smtClean="0"/>
              <a:pPr/>
              <a:t>24.01.2018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578772"/>
            <a:ext cx="4114800" cy="1846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rgbClr val="4D4D4F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578772"/>
            <a:ext cx="2743200" cy="1846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rgbClr val="4D4D4F"/>
                </a:solidFill>
              </a:defRPr>
            </a:lvl1pPr>
          </a:lstStyle>
          <a:p>
            <a:fld id="{303D2378-6C31-4B32-9995-CBD6668B3C2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77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63" r:id="rId4"/>
    <p:sldLayoutId id="2147483664" r:id="rId5"/>
    <p:sldLayoutId id="2147483650" r:id="rId6"/>
    <p:sldLayoutId id="2147483660" r:id="rId7"/>
    <p:sldLayoutId id="2147483661" r:id="rId8"/>
    <p:sldLayoutId id="2147483665" r:id="rId9"/>
    <p:sldLayoutId id="2147483652" r:id="rId10"/>
    <p:sldLayoutId id="2147483654" r:id="rId11"/>
    <p:sldLayoutId id="2147483655" r:id="rId12"/>
  </p:sldLayoutIdLst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2750" kern="1200">
          <a:solidFill>
            <a:srgbClr val="4D4D4F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Char char="•"/>
        <a:defRPr sz="2200" kern="1200">
          <a:solidFill>
            <a:srgbClr val="4D4D4F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2000" kern="1200">
          <a:solidFill>
            <a:srgbClr val="4D4D4F"/>
          </a:solidFill>
          <a:latin typeface="+mn-lt"/>
          <a:ea typeface="+mn-ea"/>
          <a:cs typeface="+mn-cs"/>
        </a:defRPr>
      </a:lvl2pPr>
      <a:lvl3pPr marL="864000" indent="-144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rgbClr val="4D4D4F"/>
          </a:solidFill>
          <a:latin typeface="+mn-lt"/>
          <a:ea typeface="+mn-ea"/>
          <a:cs typeface="+mn-cs"/>
        </a:defRPr>
      </a:lvl3pPr>
      <a:lvl4pPr marL="1224000" indent="-144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600" kern="1200">
          <a:solidFill>
            <a:srgbClr val="4D4D4F"/>
          </a:solidFill>
          <a:latin typeface="+mn-lt"/>
          <a:ea typeface="+mn-ea"/>
          <a:cs typeface="+mn-cs"/>
        </a:defRPr>
      </a:lvl4pPr>
      <a:lvl5pPr marL="1584000" indent="-144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rgbClr val="4D4D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showbie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42155" y="5028300"/>
            <a:ext cx="7368445" cy="846386"/>
          </a:xfrm>
        </p:spPr>
        <p:txBody>
          <a:bodyPr/>
          <a:lstStyle/>
          <a:p>
            <a:r>
              <a:rPr lang="nb-NO" b="1" dirty="0" smtClean="0"/>
              <a:t>Jobb- og skolematch</a:t>
            </a:r>
            <a:br>
              <a:rPr lang="nb-NO" b="1" dirty="0" smtClean="0"/>
            </a:br>
            <a:r>
              <a:rPr lang="nb-NO" sz="2000" b="1" dirty="0" smtClean="0"/>
              <a:t>- metode for rask etablering i jobb og utdanning</a:t>
            </a:r>
            <a:endParaRPr lang="nb-NO" sz="2000" b="1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Sandefjord kommune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99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SCI – strukturert karriereintervju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Samtalebasert skjema</a:t>
            </a:r>
          </a:p>
          <a:p>
            <a:r>
              <a:rPr lang="nb-NO" dirty="0"/>
              <a:t>J</a:t>
            </a:r>
            <a:r>
              <a:rPr lang="nb-NO" dirty="0" smtClean="0"/>
              <a:t>obb- og skoleintervju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Fokuserer på hva som fungerer/ikke fungerer</a:t>
            </a:r>
          </a:p>
          <a:p>
            <a:r>
              <a:rPr lang="nb-NO" dirty="0" smtClean="0"/>
              <a:t>Kartlegging av yrkespersonlighet, interesser og verdier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795" y="2520778"/>
            <a:ext cx="3041822" cy="37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Gruppeveiledning </a:t>
            </a:r>
            <a:r>
              <a:rPr lang="nb-NO" dirty="0" smtClean="0"/>
              <a:t>(først sammen med lærer, så sammen med </a:t>
            </a:r>
            <a:r>
              <a:rPr lang="nb-NO" smtClean="0"/>
              <a:t>jobbkonsulent)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r>
              <a:rPr lang="nb-NO" b="1" dirty="0"/>
              <a:t>Praksisbasert </a:t>
            </a:r>
            <a:r>
              <a:rPr lang="nb-NO" b="1" dirty="0" smtClean="0"/>
              <a:t>veiledning/praksis som metode i riktig valg av videre karriere</a:t>
            </a:r>
            <a:endParaRPr lang="nb-NO" dirty="0" smtClean="0"/>
          </a:p>
          <a:p>
            <a:pPr lvl="1"/>
            <a:r>
              <a:rPr lang="nb-NO" dirty="0" smtClean="0"/>
              <a:t>Læringsmappe er viktig i denne sammenhengen</a:t>
            </a:r>
          </a:p>
          <a:p>
            <a:pPr lvl="1"/>
            <a:r>
              <a:rPr lang="nb-NO" dirty="0" smtClean="0"/>
              <a:t>IPS </a:t>
            </a:r>
            <a:r>
              <a:rPr lang="nb-NO" dirty="0"/>
              <a:t>(</a:t>
            </a:r>
            <a:r>
              <a:rPr lang="nb-NO" dirty="0" err="1" smtClean="0"/>
              <a:t>individual</a:t>
            </a:r>
            <a:r>
              <a:rPr lang="nb-NO" dirty="0" smtClean="0"/>
              <a:t> </a:t>
            </a:r>
            <a:r>
              <a:rPr lang="nb-NO" dirty="0" err="1"/>
              <a:t>placement</a:t>
            </a:r>
            <a:r>
              <a:rPr lang="nb-NO" dirty="0"/>
              <a:t> and support</a:t>
            </a:r>
            <a:r>
              <a:rPr lang="nb-NO" dirty="0" smtClean="0"/>
              <a:t>) – vi bruker elementer av dette i oppfølgingen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309" y="2896423"/>
            <a:ext cx="2209286" cy="11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04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u="sng" dirty="0" err="1" smtClean="0"/>
              <a:t>iPad</a:t>
            </a:r>
            <a:r>
              <a:rPr lang="nb-NO" b="1" u="sng" dirty="0" smtClean="0"/>
              <a:t> som verktøy i undervisning og oppfølging.</a:t>
            </a:r>
          </a:p>
          <a:p>
            <a:pPr marL="0" indent="0">
              <a:buNone/>
            </a:pPr>
            <a:endParaRPr lang="nb-NO" dirty="0" smtClean="0"/>
          </a:p>
          <a:p>
            <a:pPr lvl="1"/>
            <a:r>
              <a:rPr lang="nb-NO" dirty="0"/>
              <a:t>1:1 </a:t>
            </a:r>
            <a:r>
              <a:rPr lang="nb-NO" dirty="0" err="1"/>
              <a:t>iPad</a:t>
            </a:r>
            <a:r>
              <a:rPr lang="nb-NO" dirty="0"/>
              <a:t>(alle </a:t>
            </a:r>
            <a:r>
              <a:rPr lang="nb-NO" dirty="0" smtClean="0"/>
              <a:t>deltakerne </a:t>
            </a:r>
            <a:r>
              <a:rPr lang="nb-NO" dirty="0"/>
              <a:t>har hver sin </a:t>
            </a:r>
            <a:r>
              <a:rPr lang="nb-NO" dirty="0" err="1"/>
              <a:t>iPad</a:t>
            </a:r>
            <a:r>
              <a:rPr lang="nb-NO" dirty="0" smtClean="0"/>
              <a:t>)</a:t>
            </a:r>
          </a:p>
          <a:p>
            <a:pPr marL="360000" lvl="1" indent="0">
              <a:buNone/>
            </a:pPr>
            <a:endParaRPr lang="nb-NO" dirty="0" smtClean="0"/>
          </a:p>
          <a:p>
            <a:pPr lvl="1"/>
            <a:r>
              <a:rPr lang="nb-NO" dirty="0" smtClean="0"/>
              <a:t>Samarbeid med Atea om det pedagogiske</a:t>
            </a:r>
          </a:p>
          <a:p>
            <a:pPr marL="360000" lvl="1" indent="0">
              <a:buNone/>
            </a:pPr>
            <a:endParaRPr lang="nb-NO" dirty="0"/>
          </a:p>
          <a:p>
            <a:pPr lvl="1"/>
            <a:r>
              <a:rPr lang="nb-NO" dirty="0" err="1" smtClean="0"/>
              <a:t>Showbie</a:t>
            </a:r>
            <a:r>
              <a:rPr lang="nb-NO" dirty="0" smtClean="0"/>
              <a:t> – felles delings- og kommunikasjonsplattform</a:t>
            </a:r>
          </a:p>
          <a:p>
            <a:pPr marL="360000" lvl="1" indent="0">
              <a:buNone/>
            </a:pPr>
            <a:endParaRPr lang="nb-NO" dirty="0" smtClean="0"/>
          </a:p>
          <a:p>
            <a:pPr marL="360000" lvl="1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669" y="4157311"/>
            <a:ext cx="1617840" cy="1601075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440" y="2703948"/>
            <a:ext cx="2880360" cy="1058197"/>
          </a:xfrm>
          <a:prstGeom prst="rect">
            <a:avLst/>
          </a:prstGeom>
        </p:spPr>
      </p:pic>
      <p:sp>
        <p:nvSpPr>
          <p:cNvPr id="7" name="Pil høyre 6"/>
          <p:cNvSpPr/>
          <p:nvPr/>
        </p:nvSpPr>
        <p:spPr>
          <a:xfrm rot="21412385">
            <a:off x="7701968" y="4999449"/>
            <a:ext cx="1531894" cy="244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 høyre 7"/>
          <p:cNvSpPr/>
          <p:nvPr/>
        </p:nvSpPr>
        <p:spPr>
          <a:xfrm rot="20029728">
            <a:off x="6305733" y="3900045"/>
            <a:ext cx="1627049" cy="224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3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8104" y="1606207"/>
            <a:ext cx="10525696" cy="420302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/>
            </a:r>
            <a:br>
              <a:rPr lang="nb-NO" b="1" dirty="0" smtClean="0"/>
            </a:b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8104" y="2520777"/>
            <a:ext cx="10525696" cy="4134855"/>
          </a:xfrm>
        </p:spPr>
        <p:txBody>
          <a:bodyPr/>
          <a:lstStyle/>
          <a:p>
            <a:r>
              <a:rPr lang="nb-NO" dirty="0" smtClean="0"/>
              <a:t>Digitalt læreverk</a:t>
            </a:r>
          </a:p>
          <a:p>
            <a:pPr marL="360000" lvl="1" indent="-3600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nb-NO" dirty="0" err="1" smtClean="0"/>
              <a:t>NorskPluss</a:t>
            </a:r>
            <a:r>
              <a:rPr lang="nb-NO" dirty="0" smtClean="0"/>
              <a:t> </a:t>
            </a:r>
            <a:r>
              <a:rPr lang="nb-NO" dirty="0"/>
              <a:t>B1-B2(</a:t>
            </a:r>
            <a:r>
              <a:rPr lang="nb-NO" dirty="0" err="1"/>
              <a:t>CyberBook</a:t>
            </a:r>
            <a:r>
              <a:rPr lang="nb-NO" dirty="0"/>
              <a:t> AS, </a:t>
            </a:r>
            <a:r>
              <a:rPr lang="nb-NO" dirty="0" err="1"/>
              <a:t>kunnskap.no</a:t>
            </a:r>
            <a:r>
              <a:rPr lang="nb-NO" dirty="0"/>
              <a:t>)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 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2520777"/>
            <a:ext cx="4937280" cy="3356368"/>
          </a:xfrm>
          <a:prstGeom prst="rect">
            <a:avLst/>
          </a:prstGeom>
        </p:spPr>
      </p:pic>
      <p:sp>
        <p:nvSpPr>
          <p:cNvPr id="5" name="Oppoverbøyd pil 4"/>
          <p:cNvSpPr/>
          <p:nvPr/>
        </p:nvSpPr>
        <p:spPr>
          <a:xfrm rot="5400000">
            <a:off x="2681477" y="3108199"/>
            <a:ext cx="853440" cy="209158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54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Showbie</a:t>
            </a:r>
            <a:r>
              <a:rPr lang="nb-NO" dirty="0" smtClean="0"/>
              <a:t> </a:t>
            </a:r>
            <a:r>
              <a:rPr lang="mr-IN" dirty="0" smtClean="0"/>
              <a:t>–</a:t>
            </a:r>
            <a:r>
              <a:rPr lang="nb-NO" dirty="0" smtClean="0"/>
              <a:t> </a:t>
            </a:r>
            <a:r>
              <a:rPr lang="nb-NO" dirty="0" smtClean="0">
                <a:hlinkClick r:id="rId2"/>
              </a:rPr>
              <a:t>www.showbie.com</a:t>
            </a:r>
            <a:endParaRPr lang="nb-NO" dirty="0" smtClean="0"/>
          </a:p>
          <a:p>
            <a:r>
              <a:rPr lang="nb-NO" dirty="0" smtClean="0"/>
              <a:t>Omvendt undervisning:</a:t>
            </a:r>
          </a:p>
          <a:p>
            <a:pPr lvl="1"/>
            <a:r>
              <a:rPr lang="nb-NO" dirty="0"/>
              <a:t>Deltakerne forbereder seg hjemme og får veiledning på skolen.</a:t>
            </a:r>
          </a:p>
          <a:p>
            <a:pPr lvl="1"/>
            <a:r>
              <a:rPr lang="nb-NO" dirty="0"/>
              <a:t>…eller de følger undervisningen hjemme og får oppfølging/veiledning digitalt(via </a:t>
            </a:r>
            <a:r>
              <a:rPr lang="nb-NO" dirty="0" err="1"/>
              <a:t>Showbie</a:t>
            </a:r>
            <a:r>
              <a:rPr lang="nb-NO" dirty="0"/>
              <a:t> eller nettressursen). De kan også få oppfølging/veiledning ved at faglærer besøker praksisplassen eller skolen der de studerer. 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marL="360000" lvl="1" indent="0" algn="r">
              <a:buNone/>
            </a:pPr>
            <a:r>
              <a:rPr lang="nb-NO" dirty="0" smtClean="0"/>
              <a:t>	Tekst </a:t>
            </a:r>
            <a:r>
              <a:rPr lang="nb-NO" dirty="0"/>
              <a:t>og/eller bilde/video deles med elevene i </a:t>
            </a:r>
            <a:r>
              <a:rPr lang="nb-NO" dirty="0" err="1" smtClean="0"/>
              <a:t>Showbie</a:t>
            </a:r>
            <a:r>
              <a:rPr lang="nb-NO" dirty="0" smtClean="0"/>
              <a:t>.</a:t>
            </a:r>
            <a:r>
              <a:rPr lang="nb-NO" dirty="0"/>
              <a:t>									</a:t>
            </a:r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184" y="2015680"/>
            <a:ext cx="1211536" cy="1198981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583" y="5077098"/>
            <a:ext cx="770244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2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8104" y="1606206"/>
            <a:ext cx="10525696" cy="823955"/>
          </a:xfrm>
        </p:spPr>
        <p:txBody>
          <a:bodyPr>
            <a:normAutofit fontScale="90000"/>
          </a:bodyPr>
          <a:lstStyle/>
          <a:p>
            <a:r>
              <a:rPr lang="nb-NO" dirty="0"/>
              <a:t>Digitale læringsmapper – elevene har læringsmapper knyttet til utdanning eller praksis.</a:t>
            </a:r>
            <a:br>
              <a:rPr lang="nb-NO" dirty="0"/>
            </a:b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71" y="2923082"/>
            <a:ext cx="4319170" cy="3239378"/>
          </a:xfr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41" y="2923082"/>
            <a:ext cx="4168764" cy="323937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04" y="3162925"/>
            <a:ext cx="2280917" cy="22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4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8104" y="1606207"/>
            <a:ext cx="10525696" cy="420302"/>
          </a:xfrm>
        </p:spPr>
        <p:txBody>
          <a:bodyPr/>
          <a:lstStyle/>
          <a:p>
            <a:r>
              <a:rPr lang="nb-NO" b="1" dirty="0" smtClean="0"/>
              <a:t>Hvorfor gjør vi det?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Digitale læringsmapper muliggjør en fleksibel og </a:t>
            </a:r>
            <a:r>
              <a:rPr lang="nb-NO" dirty="0" err="1" smtClean="0"/>
              <a:t>praksisnær</a:t>
            </a:r>
            <a:r>
              <a:rPr lang="nb-NO" dirty="0" smtClean="0"/>
              <a:t> opplæring:</a:t>
            </a:r>
          </a:p>
          <a:p>
            <a:pPr marL="0" indent="0" algn="ctr">
              <a:buNone/>
            </a:pPr>
            <a:r>
              <a:rPr lang="nb-NO" i="1" dirty="0" smtClean="0"/>
              <a:t>«Et </a:t>
            </a:r>
            <a:r>
              <a:rPr lang="nb-NO" i="1" dirty="0"/>
              <a:t>sentralt virkemiddel i arbeidsrettet opplæring er at deltakerne har praksis i arbeidslivet i kombinasjon med norskopplæringen og at det er god sammenheng mellom praksisen og opplæringen</a:t>
            </a:r>
            <a:r>
              <a:rPr lang="nb-NO" i="1" dirty="0" smtClean="0"/>
              <a:t>.», Kompetanse Norge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65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Språkopplæringen </a:t>
            </a:r>
            <a:r>
              <a:rPr lang="nb-NO" dirty="0"/>
              <a:t>oppleves </a:t>
            </a:r>
            <a:r>
              <a:rPr lang="nb-NO" dirty="0" smtClean="0"/>
              <a:t>da som </a:t>
            </a:r>
            <a:r>
              <a:rPr lang="nb-NO" dirty="0"/>
              <a:t>nyttig:</a:t>
            </a:r>
          </a:p>
          <a:p>
            <a:pPr marL="0" indent="0" algn="ctr">
              <a:buNone/>
            </a:pPr>
            <a:r>
              <a:rPr lang="nb-NO" dirty="0" smtClean="0"/>
              <a:t>«Hvis de ikke kan se nytten, så falder </a:t>
            </a:r>
            <a:r>
              <a:rPr lang="nb-NO" dirty="0" err="1" smtClean="0"/>
              <a:t>motivationen</a:t>
            </a:r>
            <a:r>
              <a:rPr lang="nb-NO" dirty="0" smtClean="0"/>
              <a:t>, og </a:t>
            </a:r>
            <a:r>
              <a:rPr lang="nb-NO" dirty="0" err="1" smtClean="0"/>
              <a:t>læreprocessen</a:t>
            </a:r>
            <a:r>
              <a:rPr lang="nb-NO" dirty="0" smtClean="0"/>
              <a:t> </a:t>
            </a:r>
            <a:r>
              <a:rPr lang="nb-NO" dirty="0" err="1" smtClean="0"/>
              <a:t>ophører</a:t>
            </a:r>
            <a:r>
              <a:rPr lang="nb-NO" dirty="0" smtClean="0"/>
              <a:t>», </a:t>
            </a:r>
            <a:r>
              <a:rPr lang="nb-NO" dirty="0"/>
              <a:t>Voksnes </a:t>
            </a:r>
            <a:r>
              <a:rPr lang="nb-NO" dirty="0" err="1"/>
              <a:t>læreprocesser</a:t>
            </a:r>
            <a:r>
              <a:rPr lang="nb-NO" dirty="0"/>
              <a:t>(Bjarne Wahlgren)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4802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6000" dirty="0" smtClean="0">
                <a:latin typeface="Comic Sans MS" charset="0"/>
                <a:ea typeface="Comic Sans MS" charset="0"/>
                <a:cs typeface="Comic Sans MS" charset="0"/>
              </a:rPr>
              <a:t>Takk for oss!</a:t>
            </a:r>
            <a:endParaRPr lang="nb-NO" sz="60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5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1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sz="4000" dirty="0" smtClean="0"/>
              <a:t>Vi </a:t>
            </a:r>
            <a:r>
              <a:rPr lang="nb-NO" sz="4000" dirty="0"/>
              <a:t>har lykkes med å utvikle en metode for å følge opp </a:t>
            </a:r>
            <a:r>
              <a:rPr lang="nb-NO" sz="4000" dirty="0" smtClean="0"/>
              <a:t>deltakere </a:t>
            </a:r>
            <a:r>
              <a:rPr lang="nb-NO" sz="4000" dirty="0"/>
              <a:t>i kombinerte løp</a:t>
            </a:r>
            <a:r>
              <a:rPr lang="nb-NO" sz="4000" dirty="0" smtClean="0"/>
              <a:t>!</a:t>
            </a:r>
          </a:p>
          <a:p>
            <a:pPr marL="0" indent="0" algn="ctr">
              <a:buNone/>
            </a:pPr>
            <a:endParaRPr lang="nb-NO" sz="4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564" y="4325251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Hvem samarbeider? </a:t>
            </a:r>
            <a:endParaRPr lang="nb-NO" b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19" y="4473338"/>
            <a:ext cx="2718486" cy="170967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49" y="4886707"/>
            <a:ext cx="2502037" cy="882934"/>
          </a:xfrm>
          <a:prstGeom prst="rect">
            <a:avLst/>
          </a:prstGeom>
        </p:spPr>
      </p:pic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35468" y="2578307"/>
            <a:ext cx="1793253" cy="208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Hvem er vi? 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err="1" smtClean="0"/>
              <a:t>Fønix</a:t>
            </a:r>
            <a:r>
              <a:rPr lang="nb-NO" dirty="0" smtClean="0"/>
              <a:t> – en jobbkonsulent og en faglærer som følger opp klassen sammen. </a:t>
            </a:r>
          </a:p>
          <a:p>
            <a:r>
              <a:rPr lang="nb-NO" b="1" dirty="0" smtClean="0"/>
              <a:t>Nav</a:t>
            </a:r>
            <a:r>
              <a:rPr lang="nb-NO" dirty="0" smtClean="0"/>
              <a:t> – alle deltakerne i klassen følges opp av samme veileder fra Nav. </a:t>
            </a:r>
          </a:p>
          <a:p>
            <a:r>
              <a:rPr lang="nb-NO" dirty="0" smtClean="0"/>
              <a:t>De deler kontor noen timer hver uke, og jobbkonsulent og Nav veileder er også tilstede i klasserommet i perioder.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Dette kaller vi </a:t>
            </a:r>
            <a:r>
              <a:rPr lang="nb-NO" b="1" dirty="0" smtClean="0"/>
              <a:t>«</a:t>
            </a:r>
            <a:r>
              <a:rPr lang="nb-NO" b="1" dirty="0" smtClean="0"/>
              <a:t>trekant-samarbeidet</a:t>
            </a:r>
            <a:r>
              <a:rPr lang="nb-NO" b="1" dirty="0" smtClean="0"/>
              <a:t>»</a:t>
            </a:r>
            <a:r>
              <a:rPr lang="nb-NO" dirty="0" smtClean="0"/>
              <a:t>.</a:t>
            </a:r>
            <a:r>
              <a:rPr lang="nb-NO" b="1" dirty="0" smtClean="0"/>
              <a:t> </a:t>
            </a:r>
            <a:endParaRPr lang="nb-NO" b="1" dirty="0"/>
          </a:p>
        </p:txBody>
      </p:sp>
      <p:sp>
        <p:nvSpPr>
          <p:cNvPr id="4" name="Pil høyre 3"/>
          <p:cNvSpPr/>
          <p:nvPr/>
        </p:nvSpPr>
        <p:spPr>
          <a:xfrm>
            <a:off x="6320315" y="5160153"/>
            <a:ext cx="1242020" cy="192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070571338"/>
              </p:ext>
            </p:extLst>
          </p:nvPr>
        </p:nvGraphicFramePr>
        <p:xfrm>
          <a:off x="7562335" y="3954162"/>
          <a:ext cx="3676822" cy="2604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82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</a:t>
            </a:r>
            <a:r>
              <a:rPr lang="nb-NO" b="1" dirty="0" smtClean="0"/>
              <a:t>ør prosjektet hadde vi…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8104" y="2520778"/>
            <a:ext cx="10680156" cy="3960032"/>
          </a:xfrm>
        </p:spPr>
        <p:txBody>
          <a:bodyPr>
            <a:normAutofit/>
          </a:bodyPr>
          <a:lstStyle/>
          <a:p>
            <a:r>
              <a:rPr lang="nb-NO" dirty="0" smtClean="0"/>
              <a:t>… deltakere som opplevde liten sammenheng mellom norskopplæringen og praksisen. </a:t>
            </a:r>
          </a:p>
          <a:p>
            <a:r>
              <a:rPr lang="nb-NO" dirty="0" smtClean="0"/>
              <a:t>...flere </a:t>
            </a:r>
            <a:r>
              <a:rPr lang="nb-NO" dirty="0"/>
              <a:t>deltakere som opplevde at å være i praksis ga de liten eller ingen utvikling i språket. </a:t>
            </a:r>
            <a:endParaRPr lang="nb-NO" dirty="0" smtClean="0"/>
          </a:p>
          <a:p>
            <a:r>
              <a:rPr lang="nb-NO" dirty="0" smtClean="0"/>
              <a:t>… flere </a:t>
            </a:r>
            <a:r>
              <a:rPr lang="nb-NO" dirty="0"/>
              <a:t>deltakere på spor 3 i kombinerte </a:t>
            </a:r>
            <a:r>
              <a:rPr lang="nb-NO" dirty="0" smtClean="0"/>
              <a:t>løp, både i praksis </a:t>
            </a:r>
            <a:r>
              <a:rPr lang="nb-NO" dirty="0"/>
              <a:t>og </a:t>
            </a:r>
            <a:r>
              <a:rPr lang="nb-NO" dirty="0" smtClean="0"/>
              <a:t>i utdanning, hvor oppfølgingen </a:t>
            </a:r>
            <a:r>
              <a:rPr lang="nb-NO" dirty="0"/>
              <a:t>av disse var vanskelig. </a:t>
            </a:r>
            <a:r>
              <a:rPr lang="nb-NO" dirty="0" smtClean="0"/>
              <a:t>Det var </a:t>
            </a:r>
            <a:r>
              <a:rPr lang="nb-NO" u="sng" dirty="0" smtClean="0"/>
              <a:t>praktisk utfordrende</a:t>
            </a:r>
            <a:r>
              <a:rPr lang="nb-NO" dirty="0" smtClean="0"/>
              <a:t> å knytte arbeidsrommet/utdanningsrommet sammen med undervisningsrommet på en hensiktsmessig måte. </a:t>
            </a:r>
          </a:p>
          <a:p>
            <a:pPr marL="360000" lvl="1" indent="0" algn="ctr">
              <a:buNone/>
            </a:pPr>
            <a:r>
              <a:rPr lang="nb-NO" b="1" u="sng" dirty="0" smtClean="0"/>
              <a:t>Hvordan kunne vi endre på det?</a:t>
            </a:r>
          </a:p>
          <a:p>
            <a:pPr marL="360000" lvl="1" indent="0" algn="ctr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194" y="5244722"/>
            <a:ext cx="927066" cy="12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Vendepunktet…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u="sng" dirty="0" smtClean="0"/>
              <a:t>Vi valgte derfor å teste denne metoden: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7771">
            <a:off x="7920709" y="3316111"/>
            <a:ext cx="2827585" cy="2827585"/>
          </a:xfrm>
          <a:prstGeom prst="rect">
            <a:avLst/>
          </a:prstGeom>
        </p:spPr>
      </p:pic>
      <p:sp>
        <p:nvSpPr>
          <p:cNvPr id="4" name="Avrundet rektangel 3"/>
          <p:cNvSpPr/>
          <p:nvPr/>
        </p:nvSpPr>
        <p:spPr>
          <a:xfrm>
            <a:off x="1070048" y="3300096"/>
            <a:ext cx="6245152" cy="217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b-NO" dirty="0" smtClean="0"/>
              <a:t>- Tidlig karriereveiledning (for </a:t>
            </a:r>
            <a:r>
              <a:rPr lang="nb-NO" dirty="0"/>
              <a:t>god jobb- og skolematch)</a:t>
            </a:r>
          </a:p>
          <a:p>
            <a:pPr lvl="1"/>
            <a:r>
              <a:rPr lang="nb-NO" dirty="0" smtClean="0"/>
              <a:t>- </a:t>
            </a:r>
            <a:r>
              <a:rPr lang="nb-NO" dirty="0" err="1" smtClean="0"/>
              <a:t>iPad</a:t>
            </a:r>
            <a:r>
              <a:rPr lang="nb-NO" dirty="0" smtClean="0"/>
              <a:t> </a:t>
            </a:r>
            <a:r>
              <a:rPr lang="nb-NO" dirty="0"/>
              <a:t>som verktøy i oppfølgingen</a:t>
            </a:r>
          </a:p>
          <a:p>
            <a:pPr lvl="1"/>
            <a:r>
              <a:rPr lang="nb-NO" dirty="0" smtClean="0"/>
              <a:t>- Bruk </a:t>
            </a:r>
            <a:r>
              <a:rPr lang="nb-NO" dirty="0"/>
              <a:t>av «omvendt undervisning»</a:t>
            </a:r>
          </a:p>
        </p:txBody>
      </p:sp>
    </p:spTree>
    <p:extLst>
      <p:ext uri="{BB962C8B-B14F-4D97-AF65-F5344CB8AC3E}">
        <p14:creationId xmlns:p14="http://schemas.microsoft.com/office/powerpoint/2010/main" val="14586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Hva har vi utviklet?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 har benyttet karriereveiledning som en målrettet ressurs i veiledning av den enkelte deltaker for en god jobb-/skolematch.  </a:t>
            </a:r>
          </a:p>
          <a:p>
            <a:r>
              <a:rPr lang="nb-NO" dirty="0" smtClean="0"/>
              <a:t>Vi har benyttet digitale verktøy i kommunikasjon med den enkelte deltaker uavhengig av om eleven er tilstede i klasserommet eller ikke. </a:t>
            </a:r>
          </a:p>
          <a:p>
            <a:r>
              <a:rPr lang="nb-NO" dirty="0" smtClean="0"/>
              <a:t>Vi har utviklet digitale læringsmapper som på en enkel og fleksibel måte knytter sammen undervisningsrommet og arbeidsrommet. 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714" y="4817499"/>
            <a:ext cx="254225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8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Suksessfaktorer…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Tidlig, tilpasset og realistisk karriereveiledning</a:t>
            </a:r>
          </a:p>
          <a:p>
            <a:r>
              <a:rPr lang="nb-NO" dirty="0" smtClean="0"/>
              <a:t>«Riktig» kombinert løp for eleven</a:t>
            </a:r>
          </a:p>
          <a:p>
            <a:r>
              <a:rPr lang="nb-NO" dirty="0"/>
              <a:t>Tidlig og tydelig forventningsavklaring med </a:t>
            </a:r>
            <a:r>
              <a:rPr lang="nb-NO" dirty="0" smtClean="0"/>
              <a:t>deltaker</a:t>
            </a:r>
          </a:p>
          <a:p>
            <a:r>
              <a:rPr lang="nb-NO" dirty="0"/>
              <a:t>Ikke noen «</a:t>
            </a:r>
            <a:r>
              <a:rPr lang="nb-NO" dirty="0" err="1"/>
              <a:t>hokus</a:t>
            </a:r>
            <a:r>
              <a:rPr lang="nb-NO" dirty="0"/>
              <a:t> </a:t>
            </a:r>
            <a:r>
              <a:rPr lang="nb-NO" dirty="0" err="1"/>
              <a:t>pokus</a:t>
            </a:r>
            <a:r>
              <a:rPr lang="nb-NO" dirty="0"/>
              <a:t>» - </a:t>
            </a:r>
            <a:r>
              <a:rPr lang="nb-NO" dirty="0" smtClean="0"/>
              <a:t>metode</a:t>
            </a:r>
          </a:p>
          <a:p>
            <a:r>
              <a:rPr lang="nb-NO" dirty="0" smtClean="0"/>
              <a:t>Ta metoden i bruk tidlig i løpet!</a:t>
            </a:r>
          </a:p>
          <a:p>
            <a:r>
              <a:rPr lang="nb-NO" dirty="0" smtClean="0"/>
              <a:t>Felles Nav-veileder</a:t>
            </a:r>
          </a:p>
        </p:txBody>
      </p:sp>
    </p:spTree>
    <p:extLst>
      <p:ext uri="{BB962C8B-B14F-4D97-AF65-F5344CB8AC3E}">
        <p14:creationId xmlns:p14="http://schemas.microsoft.com/office/powerpoint/2010/main" val="89299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Hvordan gjør vi det?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Karriereveiledning </a:t>
            </a:r>
            <a:r>
              <a:rPr lang="nb-NO" dirty="0"/>
              <a:t>av </a:t>
            </a:r>
            <a:r>
              <a:rPr lang="nb-NO" dirty="0" smtClean="0"/>
              <a:t>flyktninger - metoder </a:t>
            </a:r>
            <a:r>
              <a:rPr lang="nb-NO" dirty="0"/>
              <a:t>og </a:t>
            </a:r>
            <a:r>
              <a:rPr lang="nb-NO" dirty="0" smtClean="0"/>
              <a:t>verktøy.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/>
              <a:t>H</a:t>
            </a:r>
            <a:r>
              <a:rPr lang="nb-NO" dirty="0" smtClean="0"/>
              <a:t>va </a:t>
            </a:r>
            <a:r>
              <a:rPr lang="nb-NO" dirty="0"/>
              <a:t>fungerer for denne </a:t>
            </a:r>
            <a:r>
              <a:rPr lang="nb-NO" dirty="0" smtClean="0"/>
              <a:t>gruppen og hvorfor?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marL="360000" lvl="1" indent="0">
              <a:buNone/>
            </a:pPr>
            <a:endParaRPr lang="nb-NO" dirty="0" smtClean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387" y="4254946"/>
            <a:ext cx="2325129" cy="1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C52"/>
      </a:accent1>
      <a:accent2>
        <a:srgbClr val="778C9A"/>
      </a:accent2>
      <a:accent3>
        <a:srgbClr val="606163"/>
      </a:accent3>
      <a:accent4>
        <a:srgbClr val="EBBD6E"/>
      </a:accent4>
      <a:accent5>
        <a:srgbClr val="F9A456"/>
      </a:accent5>
      <a:accent6>
        <a:srgbClr val="78516E"/>
      </a:accent6>
      <a:hlink>
        <a:srgbClr val="F15E22"/>
      </a:hlink>
      <a:folHlink>
        <a:srgbClr val="81838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+nix_PPT [Skrivebeskyttet]" id="{0AC3D5DE-EB12-423C-8FC2-C39B2DD190E8}" vid="{9A014A1A-E481-4CB6-8618-E89365B159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foenix-powerpointmal (6)</Template>
  <TotalTime>1406</TotalTime>
  <Words>561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3" baseType="lpstr">
      <vt:lpstr>Arial</vt:lpstr>
      <vt:lpstr>Comic Sans MS</vt:lpstr>
      <vt:lpstr>Mangal</vt:lpstr>
      <vt:lpstr>Office-tema</vt:lpstr>
      <vt:lpstr>Jobb- og skolematch - metode for rask etablering i jobb og utdanning</vt:lpstr>
      <vt:lpstr>PowerPoint-presentasjon</vt:lpstr>
      <vt:lpstr>Hvem samarbeider? </vt:lpstr>
      <vt:lpstr>Hvem er vi? </vt:lpstr>
      <vt:lpstr>Før prosjektet hadde vi…</vt:lpstr>
      <vt:lpstr>Vendepunktet… </vt:lpstr>
      <vt:lpstr>Hva har vi utviklet?</vt:lpstr>
      <vt:lpstr>Suksessfaktorer…</vt:lpstr>
      <vt:lpstr>Hvordan gjør vi det?</vt:lpstr>
      <vt:lpstr>SCI – strukturert karriereintervju</vt:lpstr>
      <vt:lpstr>PowerPoint-presentasjon</vt:lpstr>
      <vt:lpstr>PowerPoint-presentasjon</vt:lpstr>
      <vt:lpstr> </vt:lpstr>
      <vt:lpstr>PowerPoint-presentasjon</vt:lpstr>
      <vt:lpstr>Digitale læringsmapper – elevene har læringsmapper knyttet til utdanning eller praksis. </vt:lpstr>
      <vt:lpstr>Hvorfor gjør vi det?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Jobb- skolematch - metode for rask etablering i jobb og utdanning</dc:title>
  <dc:creator>Irene Rimala</dc:creator>
  <dc:description>template by officeconsult.no</dc:description>
  <cp:lastModifiedBy>Irene Rimala</cp:lastModifiedBy>
  <cp:revision>161</cp:revision>
  <dcterms:created xsi:type="dcterms:W3CDTF">2017-09-29T07:10:11Z</dcterms:created>
  <dcterms:modified xsi:type="dcterms:W3CDTF">2018-01-24T13:57:05Z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</Properties>
</file>